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7"/>
  </p:notesMasterIdLst>
  <p:sldIdLst>
    <p:sldId id="257" r:id="rId2"/>
    <p:sldId id="1661" r:id="rId3"/>
    <p:sldId id="1662" r:id="rId4"/>
    <p:sldId id="315" r:id="rId5"/>
    <p:sldId id="320" r:id="rId6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>
        <p:scale>
          <a:sx n="122" d="100"/>
          <a:sy n="122" d="100"/>
        </p:scale>
        <p:origin x="-150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10CE472A-71C1-4DB8-83A6-707E073C760F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C1C2FBA6-329E-4740-A1DF-92027989D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61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C2A68D4-87B6-406D-B19A-9B0FB8646D53}" type="slidenum">
              <a:rPr lang="he-IL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6D3C6C-C781-4A71-8DBC-B8D105CE1D89}"/>
              </a:ext>
            </a:extLst>
          </p:cNvPr>
          <p:cNvSpPr/>
          <p:nvPr userDrawn="1"/>
        </p:nvSpPr>
        <p:spPr bwMode="ltGray">
          <a:xfrm>
            <a:off x="0" y="4031096"/>
            <a:ext cx="12192000" cy="244510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5" y="2740894"/>
            <a:ext cx="9540000" cy="238760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5" y="5377300"/>
            <a:ext cx="9540000" cy="715525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ruta 10">
            <a:extLst>
              <a:ext uri="{FF2B5EF4-FFF2-40B4-BE49-F238E27FC236}">
                <a16:creationId xmlns:a16="http://schemas.microsoft.com/office/drawing/2014/main" xmlns="" id="{CFBD2188-A43E-4247-B784-A5C7574E1F46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xmlns="" id="{C385A593-6682-4EDE-949E-FC3C7132AD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479425" y="6581731"/>
            <a:ext cx="2589619" cy="162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7581FF-0643-47A1-8D7B-CBC100CA9E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9425" y="771525"/>
            <a:ext cx="3201979" cy="6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2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ull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9425" y="1808162"/>
            <a:ext cx="5220000" cy="4321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92575" y="441325"/>
            <a:ext cx="5220000" cy="56880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ruta 10">
            <a:extLst>
              <a:ext uri="{FF2B5EF4-FFF2-40B4-BE49-F238E27FC236}">
                <a16:creationId xmlns:a16="http://schemas.microsoft.com/office/drawing/2014/main" xmlns="" id="{531FA636-9C67-4ECD-8E2E-26D8753C5A80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D1163B8A-4C81-4483-BCC7-9E15609F9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53772"/>
            <a:ext cx="5220000" cy="90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461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Pic 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9425" y="1808162"/>
            <a:ext cx="5220000" cy="4321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47D2CFEB-18F1-4991-96CA-9523CF9739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9" y="0"/>
            <a:ext cx="6096000" cy="6426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E5B5DE62-4482-4AEA-9C5A-612E749B8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53772"/>
            <a:ext cx="5220000" cy="90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6382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Grey R"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6080DA2-90D2-4DB1-8328-FEBEC6F62116}"/>
              </a:ext>
            </a:extLst>
          </p:cNvPr>
          <p:cNvSpPr/>
          <p:nvPr userDrawn="1"/>
        </p:nvSpPr>
        <p:spPr bwMode="white">
          <a:xfrm>
            <a:off x="0" y="0"/>
            <a:ext cx="6096000" cy="642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9425" y="1808162"/>
            <a:ext cx="5220000" cy="4321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92575" y="453772"/>
            <a:ext cx="5220000" cy="56755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ruta 10">
            <a:extLst>
              <a:ext uri="{FF2B5EF4-FFF2-40B4-BE49-F238E27FC236}">
                <a16:creationId xmlns:a16="http://schemas.microsoft.com/office/drawing/2014/main" xmlns="" id="{8348DBCC-3D09-46F2-807A-5CE6C499C89D}"/>
              </a:ext>
            </a:extLst>
          </p:cNvPr>
          <p:cNvSpPr txBox="1"/>
          <p:nvPr userDrawn="1"/>
        </p:nvSpPr>
        <p:spPr>
          <a:xfrm>
            <a:off x="438778" y="-358022"/>
            <a:ext cx="11314444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To change color of the colored box </a:t>
            </a:r>
            <a:r>
              <a:rPr lang="en-US"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– Right-click on an empty space. Choose </a:t>
            </a:r>
            <a:r>
              <a:rPr lang="en-US" sz="1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Format background/Fill/Solid Fill </a:t>
            </a:r>
            <a:r>
              <a:rPr lang="en-US"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and choose preferred color.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6F3A5904-4335-4331-9067-C4CA3BF88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53772"/>
            <a:ext cx="5220000" cy="90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8753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lue 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6080DA2-90D2-4DB1-8328-FEBEC6F62116}"/>
              </a:ext>
            </a:extLst>
          </p:cNvPr>
          <p:cNvSpPr/>
          <p:nvPr userDrawn="1"/>
        </p:nvSpPr>
        <p:spPr bwMode="white">
          <a:xfrm>
            <a:off x="0" y="0"/>
            <a:ext cx="6096000" cy="642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9425" y="1808162"/>
            <a:ext cx="5220000" cy="4321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92575" y="453772"/>
            <a:ext cx="5220000" cy="5675566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ruta 10">
            <a:extLst>
              <a:ext uri="{FF2B5EF4-FFF2-40B4-BE49-F238E27FC236}">
                <a16:creationId xmlns:a16="http://schemas.microsoft.com/office/drawing/2014/main" xmlns="" id="{902B20C1-D301-4035-8DC6-D7F56E188B54}"/>
              </a:ext>
            </a:extLst>
          </p:cNvPr>
          <p:cNvSpPr txBox="1"/>
          <p:nvPr userDrawn="1"/>
        </p:nvSpPr>
        <p:spPr>
          <a:xfrm>
            <a:off x="438778" y="-358022"/>
            <a:ext cx="11314444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To change color of the colored box </a:t>
            </a:r>
            <a:r>
              <a:rPr lang="en-US"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– Right-click on an empty space. Choose </a:t>
            </a:r>
            <a:r>
              <a:rPr lang="en-US" sz="1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Format background/Fill/Solid Fill </a:t>
            </a:r>
            <a:r>
              <a:rPr lang="en-US"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and choose preferred color.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84627097-727F-4137-8430-122F902F1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53771"/>
            <a:ext cx="5220000" cy="90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1757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Pic 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492575" y="1808162"/>
            <a:ext cx="5220000" cy="4321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47D2CFEB-18F1-4991-96CA-9523CF9739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426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D162CD8-2020-4B3C-B750-4DDC0FAA8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573" y="453772"/>
            <a:ext cx="5220001" cy="90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1054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Grey L"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6080DA2-90D2-4DB1-8328-FEBEC6F62116}"/>
              </a:ext>
            </a:extLst>
          </p:cNvPr>
          <p:cNvSpPr/>
          <p:nvPr userDrawn="1"/>
        </p:nvSpPr>
        <p:spPr bwMode="white">
          <a:xfrm>
            <a:off x="6096000" y="0"/>
            <a:ext cx="6096000" cy="642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492575" y="1808162"/>
            <a:ext cx="5220000" cy="4321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9425" y="453771"/>
            <a:ext cx="5220000" cy="56755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ruta 10">
            <a:extLst>
              <a:ext uri="{FF2B5EF4-FFF2-40B4-BE49-F238E27FC236}">
                <a16:creationId xmlns:a16="http://schemas.microsoft.com/office/drawing/2014/main" xmlns="" id="{93687567-EF76-4ACB-AE19-2B676B50FFCE}"/>
              </a:ext>
            </a:extLst>
          </p:cNvPr>
          <p:cNvSpPr txBox="1"/>
          <p:nvPr userDrawn="1"/>
        </p:nvSpPr>
        <p:spPr>
          <a:xfrm>
            <a:off x="438778" y="-358022"/>
            <a:ext cx="11314444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To change color of the colored box </a:t>
            </a:r>
            <a:r>
              <a:rPr lang="en-US"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– Right-click on an empty space. Choose </a:t>
            </a:r>
            <a:r>
              <a:rPr lang="en-US" sz="1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Format background/Fill/Solid Fill </a:t>
            </a:r>
            <a:r>
              <a:rPr lang="en-US"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and choose preferred color.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3863AFE3-DAE6-4134-9B04-93F76135D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573" y="453772"/>
            <a:ext cx="5220001" cy="90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895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lue 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6080DA2-90D2-4DB1-8328-FEBEC6F62116}"/>
              </a:ext>
            </a:extLst>
          </p:cNvPr>
          <p:cNvSpPr/>
          <p:nvPr userDrawn="1"/>
        </p:nvSpPr>
        <p:spPr bwMode="white">
          <a:xfrm>
            <a:off x="6096000" y="0"/>
            <a:ext cx="6096000" cy="642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492575" y="1808162"/>
            <a:ext cx="5220000" cy="4321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9425" y="453772"/>
            <a:ext cx="5220000" cy="5675566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ruta 10">
            <a:extLst>
              <a:ext uri="{FF2B5EF4-FFF2-40B4-BE49-F238E27FC236}">
                <a16:creationId xmlns:a16="http://schemas.microsoft.com/office/drawing/2014/main" xmlns="" id="{A91F30F0-0013-4EEF-A1A2-0D0846C77F13}"/>
              </a:ext>
            </a:extLst>
          </p:cNvPr>
          <p:cNvSpPr txBox="1"/>
          <p:nvPr userDrawn="1"/>
        </p:nvSpPr>
        <p:spPr>
          <a:xfrm>
            <a:off x="438778" y="-358022"/>
            <a:ext cx="11314444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To change color of the colored box </a:t>
            </a:r>
            <a:r>
              <a:rPr lang="en-US"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– Right-click on an empty space. Choose </a:t>
            </a:r>
            <a:r>
              <a:rPr lang="en-US" sz="1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Format background/Fill/Solid Fill </a:t>
            </a:r>
            <a:r>
              <a:rPr lang="en-US"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and choose preferred color.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1096602C-EB35-4424-8E9B-BD71DF48E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573" y="453771"/>
            <a:ext cx="5220001" cy="90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8619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9425" y="1808163"/>
            <a:ext cx="3384000" cy="432117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843CEEAF-AA68-480E-B46A-73994DDE212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04000" y="1808163"/>
            <a:ext cx="3384000" cy="432117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F3E1756A-DCCC-4FBC-8087-9B41431149D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28575" y="1808163"/>
            <a:ext cx="3384000" cy="432117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83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Grey"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9425" y="1808163"/>
            <a:ext cx="3384000" cy="432117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843CEEAF-AA68-480E-B46A-73994DDE212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04000" y="1808163"/>
            <a:ext cx="3384000" cy="432117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F3E1756A-DCCC-4FBC-8087-9B41431149D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28575" y="1808163"/>
            <a:ext cx="3384000" cy="432117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52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ix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934FD6-6965-42FB-BAAE-EB96003A5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1B2896A9-21ED-47CA-BB7D-A06FAA65F7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2216" y="1343005"/>
            <a:ext cx="3110182" cy="17713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69DC0B0-9301-4DDA-87A2-D9BCBEEF9A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216" y="2642954"/>
            <a:ext cx="3110182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67F34E17-59E5-4651-B193-C4201B2917D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2216" y="3255963"/>
            <a:ext cx="3110182" cy="59312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xmlns="" id="{8646B459-0A8C-4DD8-81A3-8F655580BD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40909" y="1343006"/>
            <a:ext cx="3110182" cy="17713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E15A1B18-0C55-4499-BB39-A5065E2F32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0909" y="2642954"/>
            <a:ext cx="3110182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xmlns="" id="{9B174B38-83EE-495F-B3C0-9F4E6E7BCB9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40909" y="3255963"/>
            <a:ext cx="3110182" cy="59312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xmlns="" id="{4F98CEC9-5C3C-4F20-918E-8FF3FC4B28D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602261" y="1343006"/>
            <a:ext cx="3110182" cy="17713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xmlns="" id="{83182A64-AC09-46DC-A037-22CE1C1900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02261" y="2642954"/>
            <a:ext cx="3110182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xmlns="" id="{32336217-462D-478A-9C7F-727F90236F9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02261" y="3255963"/>
            <a:ext cx="3110182" cy="59312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xmlns="" id="{5CE6539F-94E3-42E9-8502-B92BE05D1FD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2216" y="3874162"/>
            <a:ext cx="3110182" cy="17713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xmlns="" id="{930BC81D-3A31-4792-9E66-95F2DFE1BA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2216" y="5169347"/>
            <a:ext cx="3110182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xmlns="" id="{913B9190-7BBE-4E58-BFB4-FB5DDCCCE48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72216" y="5794371"/>
            <a:ext cx="3110182" cy="59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xmlns="" id="{A4EC62BA-8514-4964-BE47-6896611BD89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0909" y="3874164"/>
            <a:ext cx="3110182" cy="17713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7095BEB2-2A42-48AA-88B7-085C82953B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40909" y="5169347"/>
            <a:ext cx="3110182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xmlns="" id="{0C1DCF3E-4371-49D8-A3E5-A41B70FF939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40909" y="5794371"/>
            <a:ext cx="3110182" cy="59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xmlns="" id="{50BD1882-5F80-42C4-9CAE-EF390FF9078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02261" y="3874162"/>
            <a:ext cx="3110182" cy="17713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xmlns="" id="{C527CE44-BBFA-43CF-9052-0A4FB859CFE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02261" y="5169347"/>
            <a:ext cx="3110182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xmlns="" id="{1DBFF56E-0743-4B50-9ECA-2742F89DC23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602261" y="5794371"/>
            <a:ext cx="3110182" cy="59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DFAA49E-44DA-4058-9D16-F1943E3F0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376AA5B-6BEF-4D0D-83A2-F2D2A9133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32281EA-4C74-4D4E-B80A-95B7AAE75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62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6D3C6C-C781-4A71-8DBC-B8D105CE1D89}"/>
              </a:ext>
            </a:extLst>
          </p:cNvPr>
          <p:cNvSpPr/>
          <p:nvPr userDrawn="1"/>
        </p:nvSpPr>
        <p:spPr bwMode="ltGray">
          <a:xfrm>
            <a:off x="0" y="4031096"/>
            <a:ext cx="12192000" cy="244510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5" y="2740894"/>
            <a:ext cx="9540000" cy="238760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5" y="5377300"/>
            <a:ext cx="9540000" cy="715525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ruta 10">
            <a:extLst>
              <a:ext uri="{FF2B5EF4-FFF2-40B4-BE49-F238E27FC236}">
                <a16:creationId xmlns:a16="http://schemas.microsoft.com/office/drawing/2014/main" xmlns="" id="{CFBD2188-A43E-4247-B784-A5C7574E1F46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xmlns="" id="{C385A593-6682-4EDE-949E-FC3C7132AD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479425" y="6581731"/>
            <a:ext cx="2589619" cy="162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7581FF-0643-47A1-8D7B-CBC100CA9E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9425" y="771525"/>
            <a:ext cx="3198866" cy="6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74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hre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934FD6-6965-42FB-BAAE-EB96003A5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1B2896A9-21ED-47CA-BB7D-A06FAA65F7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5" y="1809733"/>
            <a:ext cx="3110400" cy="17692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69DC0B0-9301-4DDA-87A2-D9BCBEEF9A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3102538"/>
            <a:ext cx="3110400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67F34E17-59E5-4651-B193-C4201B2917D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9425" y="3806785"/>
            <a:ext cx="3110400" cy="2186043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xmlns="" id="{095978B4-A77F-4242-9853-C85805BA62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543586" y="1809732"/>
            <a:ext cx="3110400" cy="17713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xmlns="" id="{460738F4-564A-46A7-81C3-E816E78370B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43586" y="3102538"/>
            <a:ext cx="3110400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xmlns="" id="{FD6E2990-AA96-4B2A-8FBA-613FCD59E4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43586" y="3806785"/>
            <a:ext cx="3110400" cy="2186043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xmlns="" id="{F0EC3C2B-14C4-4BC9-8BDA-66E2BE4DD32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97539" y="1809732"/>
            <a:ext cx="3110400" cy="17713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xmlns="" id="{ABBAC1E9-EC6E-42BE-BA45-13C568D2359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597539" y="3102538"/>
            <a:ext cx="3110400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xmlns="" id="{3EB6DC48-C523-4B06-9B01-79150874EFF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597539" y="3806785"/>
            <a:ext cx="3110400" cy="2186043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DFAA49E-44DA-4058-9D16-F1943E3F0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376AA5B-6BEF-4D0D-83A2-F2D2A9133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32281EA-4C74-4D4E-B80A-95B7AAE75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39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96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29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6D3C6C-C781-4A71-8DBC-B8D105CE1D89}"/>
              </a:ext>
            </a:extLst>
          </p:cNvPr>
          <p:cNvSpPr/>
          <p:nvPr userDrawn="1"/>
        </p:nvSpPr>
        <p:spPr bwMode="ltGray">
          <a:xfrm>
            <a:off x="0" y="4796119"/>
            <a:ext cx="12192000" cy="168007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5" y="5104883"/>
            <a:ext cx="10270194" cy="468004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8" y="5693889"/>
            <a:ext cx="6530975" cy="35759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ruta 10">
            <a:extLst>
              <a:ext uri="{FF2B5EF4-FFF2-40B4-BE49-F238E27FC236}">
                <a16:creationId xmlns:a16="http://schemas.microsoft.com/office/drawing/2014/main" xmlns="" id="{CFBD2188-A43E-4247-B784-A5C7574E1F46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xmlns="" id="{C385A593-6682-4EDE-949E-FC3C7132AD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479425" y="6581731"/>
            <a:ext cx="2589619" cy="16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30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6D3C6C-C781-4A71-8DBC-B8D105CE1D89}"/>
              </a:ext>
            </a:extLst>
          </p:cNvPr>
          <p:cNvSpPr/>
          <p:nvPr userDrawn="1"/>
        </p:nvSpPr>
        <p:spPr bwMode="ltGray">
          <a:xfrm>
            <a:off x="0" y="4796119"/>
            <a:ext cx="12192000" cy="168007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5" y="5104883"/>
            <a:ext cx="10270194" cy="468004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8" y="5693889"/>
            <a:ext cx="6530975" cy="35759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ruta 10">
            <a:extLst>
              <a:ext uri="{FF2B5EF4-FFF2-40B4-BE49-F238E27FC236}">
                <a16:creationId xmlns:a16="http://schemas.microsoft.com/office/drawing/2014/main" xmlns="" id="{CFBD2188-A43E-4247-B784-A5C7574E1F46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xmlns="" id="{C385A593-6682-4EDE-949E-FC3C7132AD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479425" y="6581731"/>
            <a:ext cx="2589619" cy="16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26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816000" y="1602000"/>
            <a:ext cx="10560000" cy="4176000"/>
          </a:xfrm>
        </p:spPr>
        <p:txBody>
          <a:bodyPr vert="horz" lIns="0" tIns="0" rIns="0" bIns="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A3C3-2789-4AAC-B9FC-ED958E583E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6B12A-5800-403E-961A-ECA28888C93F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25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graffiti on the side of a road&#10;&#10;Description automatically generated">
            <a:extLst>
              <a:ext uri="{FF2B5EF4-FFF2-40B4-BE49-F238E27FC236}">
                <a16:creationId xmlns:a16="http://schemas.microsoft.com/office/drawing/2014/main" xmlns="" id="{D0140673-5EC4-47FF-B06A-F14E91398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7" b="27710"/>
          <a:stretch/>
        </p:blipFill>
        <p:spPr>
          <a:xfrm>
            <a:off x="1" y="0"/>
            <a:ext cx="12192000" cy="6237312"/>
          </a:xfrm>
          <a:prstGeom prst="rect">
            <a:avLst/>
          </a:prstGeom>
        </p:spPr>
      </p:pic>
      <p:pic>
        <p:nvPicPr>
          <p:cNvPr id="4" name="Graphic 10">
            <a:extLst>
              <a:ext uri="{FF2B5EF4-FFF2-40B4-BE49-F238E27FC236}">
                <a16:creationId xmlns:a16="http://schemas.microsoft.com/office/drawing/2014/main" xmlns="" id="{9A761965-D975-4FD4-BBAB-44B509FFC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4525" y="762265"/>
            <a:ext cx="2803911" cy="72252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3FA780BC-2D10-48F8-BCE9-DB97D9A7C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559" y="2669899"/>
            <a:ext cx="3816424" cy="668824"/>
          </a:xfrm>
        </p:spPr>
        <p:txBody>
          <a:bodyPr>
            <a:noAutofit/>
          </a:bodyPr>
          <a:lstStyle>
            <a:lvl1pPr algn="l" rtl="0">
              <a:defRPr lang="en-GB" sz="1350" b="0" i="0" smtClean="0">
                <a:solidFill>
                  <a:srgbClr val="005AAA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A1AA60BC-1579-4FB8-8840-59465C272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560" y="1678158"/>
            <a:ext cx="4816971" cy="1008112"/>
          </a:xfrm>
        </p:spPr>
        <p:txBody>
          <a:bodyPr>
            <a:noAutofit/>
          </a:bodyPr>
          <a:lstStyle>
            <a:lvl1pPr marL="0" indent="0" algn="l" rtl="0">
              <a:lnSpc>
                <a:spcPts val="2775"/>
              </a:lnSpc>
              <a:buNone/>
              <a:defRPr sz="2700" b="1">
                <a:solidFill>
                  <a:srgbClr val="005AAA"/>
                </a:solidFill>
                <a:latin typeface="+mj-lt"/>
                <a:cs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772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 userDrawn="1"/>
        </p:nvCxnSpPr>
        <p:spPr>
          <a:xfrm flipH="1">
            <a:off x="6081185" y="1184275"/>
            <a:ext cx="27516" cy="4954588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184988"/>
            <a:ext cx="5386917" cy="4950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184988"/>
            <a:ext cx="5389033" cy="4950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3111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6D3C6C-C781-4A71-8DBC-B8D105CE1D89}"/>
              </a:ext>
            </a:extLst>
          </p:cNvPr>
          <p:cNvSpPr/>
          <p:nvPr userDrawn="1"/>
        </p:nvSpPr>
        <p:spPr bwMode="white">
          <a:xfrm>
            <a:off x="0" y="1"/>
            <a:ext cx="6096000" cy="6426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4" y="441324"/>
            <a:ext cx="5220000" cy="2344019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5" y="3071236"/>
            <a:ext cx="5220000" cy="1512000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ruta 10">
            <a:extLst>
              <a:ext uri="{FF2B5EF4-FFF2-40B4-BE49-F238E27FC236}">
                <a16:creationId xmlns:a16="http://schemas.microsoft.com/office/drawing/2014/main" xmlns="" id="{75459816-234D-4F4C-862A-227FF93E3F61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EB9BBA-9A09-45C1-B8EF-AAB7914B93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425" y="5019675"/>
            <a:ext cx="3201979" cy="6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2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6D3C6C-C781-4A71-8DBC-B8D105CE1D89}"/>
              </a:ext>
            </a:extLst>
          </p:cNvPr>
          <p:cNvSpPr/>
          <p:nvPr userDrawn="1"/>
        </p:nvSpPr>
        <p:spPr bwMode="white">
          <a:xfrm>
            <a:off x="0" y="1"/>
            <a:ext cx="6096000" cy="6426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4" y="441324"/>
            <a:ext cx="5220000" cy="2344019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5" y="3071236"/>
            <a:ext cx="5220000" cy="1512000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ruta 10">
            <a:extLst>
              <a:ext uri="{FF2B5EF4-FFF2-40B4-BE49-F238E27FC236}">
                <a16:creationId xmlns:a16="http://schemas.microsoft.com/office/drawing/2014/main" xmlns="" id="{75459816-234D-4F4C-862A-227FF93E3F61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EB9BBA-9A09-45C1-B8EF-AAB7914B93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425" y="5019675"/>
            <a:ext cx="3201979" cy="6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30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6D3C6C-C781-4A71-8DBC-B8D105CE1D89}"/>
              </a:ext>
            </a:extLst>
          </p:cNvPr>
          <p:cNvSpPr/>
          <p:nvPr userDrawn="1"/>
        </p:nvSpPr>
        <p:spPr bwMode="white">
          <a:xfrm>
            <a:off x="6096000" y="1"/>
            <a:ext cx="6096000" cy="6426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99224" y="441324"/>
            <a:ext cx="5220000" cy="2344019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99225" y="3071236"/>
            <a:ext cx="5220000" cy="1512000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ruta 10">
            <a:extLst>
              <a:ext uri="{FF2B5EF4-FFF2-40B4-BE49-F238E27FC236}">
                <a16:creationId xmlns:a16="http://schemas.microsoft.com/office/drawing/2014/main" xmlns="" id="{C3FD9FE6-FE7C-4F00-AF7E-C8E6E85639CE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8CB7AF-8201-42F7-8BC3-8F16C67680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9225" y="5019675"/>
            <a:ext cx="3201979" cy="6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89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tey Fir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47D2CFEB-18F1-4991-96CA-9523CF9739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6096000" cy="6426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8" name="Bildobjekt 5">
            <a:extLst>
              <a:ext uri="{FF2B5EF4-FFF2-40B4-BE49-F238E27FC236}">
                <a16:creationId xmlns:a16="http://schemas.microsoft.com/office/drawing/2014/main" xmlns="" id="{26DE4643-6949-4C54-AB5F-7EB9EE30AE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79425" y="6581731"/>
            <a:ext cx="2589619" cy="16255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644807-CC3D-4175-98E3-2EC602BB2E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5E35846-9529-4380-B6EB-57C798F61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230" y="453772"/>
            <a:ext cx="4834344" cy="900000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94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17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9425" y="1808163"/>
            <a:ext cx="5220000" cy="432117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0ECAE8A6-211E-4D91-91EE-9E8F5375E7C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77941" y="1808162"/>
            <a:ext cx="5220000" cy="432117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93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873125"/>
            <a:ext cx="9540000" cy="1927225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79425" y="3065463"/>
            <a:ext cx="9540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ruta 10">
            <a:extLst>
              <a:ext uri="{FF2B5EF4-FFF2-40B4-BE49-F238E27FC236}">
                <a16:creationId xmlns:a16="http://schemas.microsoft.com/office/drawing/2014/main" xmlns="" id="{5E7829D9-136D-4CC9-ABE6-8E61D5670ABB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</p:spTree>
    <p:extLst>
      <p:ext uri="{BB962C8B-B14F-4D97-AF65-F5344CB8AC3E}">
        <p14:creationId xmlns:p14="http://schemas.microsoft.com/office/powerpoint/2010/main" val="3161980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xmlns="" id="{C656EECA-3CE0-4811-BFFC-0FAC4F17D6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0"/>
            </p:custDataLst>
            <p:extLst>
              <p:ext uri="{D42A27DB-BD31-4B8C-83A1-F6EECF244321}">
                <p14:modId xmlns:p14="http://schemas.microsoft.com/office/powerpoint/2010/main" val="17071816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32" imgW="416" imgH="416" progId="TCLayout.ActiveDocument.1">
                  <p:embed/>
                </p:oleObj>
              </mc:Choice>
              <mc:Fallback>
                <p:oleObj name="think-cell Slide" r:id="rId32" imgW="416" imgH="416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xmlns="" id="{C656EECA-3CE0-4811-BFFC-0FAC4F17D6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13BC575-D87B-4642-854D-B2A1400E2C12}"/>
              </a:ext>
            </a:extLst>
          </p:cNvPr>
          <p:cNvSpPr/>
          <p:nvPr userDrawn="1"/>
        </p:nvSpPr>
        <p:spPr bwMode="ltGray">
          <a:xfrm>
            <a:off x="0" y="6426000"/>
            <a:ext cx="12192000" cy="4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41438"/>
            <a:ext cx="11233150" cy="90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808163"/>
            <a:ext cx="11233150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2577" y="6457590"/>
            <a:ext cx="1080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20xx-xx-xx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9423" y="6462715"/>
            <a:ext cx="5040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44000" y="6457590"/>
            <a:ext cx="504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fld id="{0B1617BE-BA58-4B59-88D5-A8C7B239E9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9C64CF0-EC05-4770-8E39-2CDC773791ED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 bwMode="black">
          <a:xfrm>
            <a:off x="10749619" y="6554364"/>
            <a:ext cx="1188000" cy="164062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xmlns="" id="{8A0D2A36-744F-44D7-9236-DF15871B4AAE}"/>
              </a:ext>
            </a:extLst>
          </p:cNvPr>
          <p:cNvSpPr txBox="1"/>
          <p:nvPr userDrawn="1">
            <p:custDataLst>
              <p:tags r:id="rId31"/>
            </p:custDataLst>
          </p:nvPr>
        </p:nvSpPr>
        <p:spPr>
          <a:xfrm>
            <a:off x="7897812" y="6555484"/>
            <a:ext cx="1905000" cy="1642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Confidential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EC0B488-C166-4B40-854E-9342BE06F7A7}"/>
              </a:ext>
            </a:extLst>
          </p:cNvPr>
          <p:cNvSpPr txBox="1"/>
          <p:nvPr userDrawn="1"/>
        </p:nvSpPr>
        <p:spPr>
          <a:xfrm>
            <a:off x="0" y="6894715"/>
            <a:ext cx="3187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ASSA ABLOY. All rights reserved</a:t>
            </a:r>
            <a:endParaRPr lang="en-GB" sz="1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3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600"/>
        </a:spcBef>
        <a:buClr>
          <a:srgbClr val="C3C4BE"/>
        </a:buClr>
        <a:buSzPct val="80000"/>
        <a:buFont typeface="Wingdings" panose="05000000000000000000" pitchFamily="2" charset="2"/>
        <a:buChar char="§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400"/>
        </a:spcBef>
        <a:buClr>
          <a:srgbClr val="C3C4BE"/>
        </a:buClr>
        <a:buSzPct val="80000"/>
        <a:buFont typeface="Wingdings" panose="05000000000000000000" pitchFamily="2" charset="2"/>
        <a:buChar char="§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buClr>
          <a:srgbClr val="C3C4BE"/>
        </a:buClr>
        <a:buSzPct val="80000"/>
        <a:buFont typeface="Wingdings" panose="05000000000000000000" pitchFamily="2" charset="2"/>
        <a:buChar char="§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100"/>
        </a:spcBef>
        <a:buClr>
          <a:srgbClr val="C3C4BE"/>
        </a:buClr>
        <a:buSzPct val="80000"/>
        <a:buFont typeface="Wingdings" panose="05000000000000000000" pitchFamily="2" charset="2"/>
        <a:buChar char="§"/>
        <a:defRPr sz="1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100"/>
        </a:spcBef>
        <a:buClr>
          <a:srgbClr val="C3C4BE"/>
        </a:buClr>
        <a:buSzPct val="80000"/>
        <a:buFont typeface="Wingdings" panose="05000000000000000000" pitchFamily="2" charset="2"/>
        <a:buChar char="§"/>
        <a:defRPr sz="1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1139">
          <p15:clr>
            <a:srgbClr val="F26B43"/>
          </p15:clr>
        </p15:guide>
        <p15:guide id="3" orient="horz" pos="278">
          <p15:clr>
            <a:srgbClr val="F26B43"/>
          </p15:clr>
        </p15:guide>
        <p15:guide id="4" orient="horz" pos="3861">
          <p15:clr>
            <a:srgbClr val="F26B43"/>
          </p15:clr>
        </p15:guide>
        <p15:guide id="5" orient="horz" pos="4042">
          <p15:clr>
            <a:srgbClr val="F26B43"/>
          </p15:clr>
        </p15:guide>
        <p15:guide id="6" orient="horz" pos="4224">
          <p15:clr>
            <a:srgbClr val="F26B43"/>
          </p15:clr>
        </p15:guide>
        <p15:guide id="7" pos="302">
          <p15:clr>
            <a:srgbClr val="F26B43"/>
          </p15:clr>
        </p15:guide>
        <p15:guide id="8" pos="7378">
          <p15:clr>
            <a:srgbClr val="F26B43"/>
          </p15:clr>
        </p15:guide>
        <p15:guide id="9" orient="horz" pos="8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van on a road&#10;&#10;Description automatically generated with medium confidence">
            <a:extLst>
              <a:ext uri="{FF2B5EF4-FFF2-40B4-BE49-F238E27FC236}">
                <a16:creationId xmlns:a16="http://schemas.microsoft.com/office/drawing/2014/main" xmlns="" id="{56190198-9B09-7DC3-D0E4-B10E66AE48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3" r="23791" b="25964"/>
          <a:stretch/>
        </p:blipFill>
        <p:spPr>
          <a:xfrm>
            <a:off x="1" y="0"/>
            <a:ext cx="12192000" cy="6237312"/>
          </a:xfrm>
          <a:prstGeom prst="rect">
            <a:avLst/>
          </a:prstGeo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F1F58A10-860C-614E-22F3-633BE5150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392" y="1268760"/>
            <a:ext cx="9780920" cy="1008112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Van Locks</a:t>
            </a:r>
          </a:p>
          <a:p>
            <a:r>
              <a:rPr lang="en-US" sz="2000" dirty="0">
                <a:solidFill>
                  <a:schemeClr val="bg1"/>
                </a:solidFill>
              </a:rPr>
              <a:t>9/2022</a:t>
            </a:r>
          </a:p>
        </p:txBody>
      </p:sp>
      <p:pic>
        <p:nvPicPr>
          <p:cNvPr id="15" name="Graphic 10">
            <a:extLst>
              <a:ext uri="{FF2B5EF4-FFF2-40B4-BE49-F238E27FC236}">
                <a16:creationId xmlns:a16="http://schemas.microsoft.com/office/drawing/2014/main" xmlns="" id="{AABD1139-01C1-389D-9A21-48B46FF953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35360" y="260648"/>
            <a:ext cx="2803911" cy="72252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>
            <a:extLst>
              <a:ext uri="{FF2B5EF4-FFF2-40B4-BE49-F238E27FC236}">
                <a16:creationId xmlns:a16="http://schemas.microsoft.com/office/drawing/2014/main" xmlns="" id="{DFB0CF37-3FE9-F397-B831-999AD962C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190" y="2654347"/>
            <a:ext cx="2797410" cy="3729881"/>
          </a:xfrm>
          <a:prstGeom prst="rect">
            <a:avLst/>
          </a:prstGeom>
        </p:spPr>
      </p:pic>
      <p:pic>
        <p:nvPicPr>
          <p:cNvPr id="6" name="Image 30">
            <a:extLst>
              <a:ext uri="{FF2B5EF4-FFF2-40B4-BE49-F238E27FC236}">
                <a16:creationId xmlns:a16="http://schemas.microsoft.com/office/drawing/2014/main" xmlns="" id="{0F28949F-7C72-2D62-E114-B81B7D8344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722" y="3429000"/>
            <a:ext cx="2203812" cy="293863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xmlns="" id="{58BF30B9-8F1E-27C0-52AC-EFDA56C43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7" y="3915836"/>
            <a:ext cx="2979940" cy="2191609"/>
          </a:xfrm>
          <a:prstGeom prst="rect">
            <a:avLst/>
          </a:prstGeom>
        </p:spPr>
      </p:pic>
      <p:sp>
        <p:nvSpPr>
          <p:cNvPr id="17" name="Text Placeholder 10">
            <a:extLst>
              <a:ext uri="{FF2B5EF4-FFF2-40B4-BE49-F238E27FC236}">
                <a16:creationId xmlns:a16="http://schemas.microsoft.com/office/drawing/2014/main" xmlns="" id="{CA132503-B667-F482-4940-B8015C9F5C34}"/>
              </a:ext>
            </a:extLst>
          </p:cNvPr>
          <p:cNvSpPr txBox="1">
            <a:spLocks/>
          </p:cNvSpPr>
          <p:nvPr/>
        </p:nvSpPr>
        <p:spPr bwMode="auto">
          <a:xfrm>
            <a:off x="302400" y="509160"/>
            <a:ext cx="6631799" cy="308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rIns="180000"/>
          <a:lstStyle>
            <a:lvl1pPr marL="457200" indent="-457200" eaLnBrk="0" hangingPunct="0">
              <a:spcBef>
                <a:spcPct val="6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914400" indent="-457200" eaLnBrk="0" hangingPunct="0">
              <a:spcBef>
                <a:spcPct val="35000"/>
              </a:spcBef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371600" indent="-457200" eaLnBrk="0" hangingPunct="0">
              <a:spcBef>
                <a:spcPct val="25000"/>
              </a:spcBef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828800" indent="-457200" eaLnBrk="0" hangingPunct="0">
              <a:spcBef>
                <a:spcPct val="25000"/>
              </a:spcBef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286000" indent="-457200" eaLnBrk="0" hangingPunct="0">
              <a:spcBef>
                <a:spcPct val="25000"/>
              </a:spcBef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5000"/>
              </a:spcBef>
              <a:spcAft>
                <a:spcPct val="0"/>
              </a:spcAft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5000"/>
              </a:spcBef>
              <a:spcAft>
                <a:spcPct val="0"/>
              </a:spcAft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5000"/>
              </a:spcBef>
              <a:spcAft>
                <a:spcPct val="0"/>
              </a:spcAft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5000"/>
              </a:spcBef>
              <a:spcAft>
                <a:spcPct val="0"/>
              </a:spcAft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indent="0" algn="l" rtl="0">
              <a:buNone/>
            </a:pPr>
            <a:r>
              <a:rPr lang="en-GB" sz="2800" b="1" u="sng" dirty="0"/>
              <a:t>MVP1000</a:t>
            </a:r>
            <a:r>
              <a:rPr lang="en-GB" b="1" u="sng" dirty="0"/>
              <a:t> - New entry level van locking</a:t>
            </a:r>
          </a:p>
          <a:p>
            <a:pPr algn="l" rtl="0"/>
            <a:r>
              <a:rPr lang="en-GB" sz="1400" dirty="0"/>
              <a:t>For both rear and side doors.</a:t>
            </a:r>
          </a:p>
          <a:p>
            <a:pPr algn="l" rtl="0"/>
            <a:r>
              <a:rPr lang="en-GB" sz="1400" dirty="0"/>
              <a:t>Friendly and fast installation.</a:t>
            </a:r>
          </a:p>
          <a:p>
            <a:pPr algn="l" rtl="0"/>
            <a:r>
              <a:rPr lang="en-GB" sz="1400" dirty="0"/>
              <a:t>Suitable to be self-installed</a:t>
            </a:r>
          </a:p>
          <a:p>
            <a:pPr algn="l" rtl="0"/>
            <a:r>
              <a:rPr lang="en-GB" sz="1400" dirty="0"/>
              <a:t>Competitive cost and pricing.</a:t>
            </a:r>
          </a:p>
          <a:p>
            <a:pPr algn="l" rtl="0"/>
            <a:r>
              <a:rPr lang="en-GB" sz="1400" dirty="0"/>
              <a:t>User-friendly for end-user.</a:t>
            </a:r>
          </a:p>
          <a:p>
            <a:pPr algn="l" rtl="0"/>
            <a:r>
              <a:rPr lang="en-GB" sz="1400" dirty="0"/>
              <a:t>Suitable for most commercial vehicle models.</a:t>
            </a:r>
          </a:p>
          <a:p>
            <a:pPr algn="l" rtl="0"/>
            <a:r>
              <a:rPr lang="en-GB" sz="1400" dirty="0"/>
              <a:t>Sold separately or set of 2 keyed alike.</a:t>
            </a:r>
          </a:p>
        </p:txBody>
      </p:sp>
      <p:pic>
        <p:nvPicPr>
          <p:cNvPr id="13" name="Image 23">
            <a:extLst>
              <a:ext uri="{FF2B5EF4-FFF2-40B4-BE49-F238E27FC236}">
                <a16:creationId xmlns:a16="http://schemas.microsoft.com/office/drawing/2014/main" xmlns="" id="{D163BF81-5F29-9B88-1CE0-6C34492C5E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5" t="11517"/>
          <a:stretch/>
        </p:blipFill>
        <p:spPr bwMode="auto">
          <a:xfrm>
            <a:off x="6804721" y="310118"/>
            <a:ext cx="2238375" cy="3000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 42">
            <a:extLst>
              <a:ext uri="{FF2B5EF4-FFF2-40B4-BE49-F238E27FC236}">
                <a16:creationId xmlns:a16="http://schemas.microsoft.com/office/drawing/2014/main" xmlns="" id="{B7B9F668-9534-B4BC-22E2-4D7D88B574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190" y="310118"/>
            <a:ext cx="2965052" cy="222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xmlns="" id="{FB7FA170-2E39-5B54-6EFE-B0D32E044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947" y="3508602"/>
            <a:ext cx="3200880" cy="277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26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617BE-BA58-4B59-88D5-A8C7B239E91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1" name="Image 10" descr="Une image contenant mur, intérieur, toilette, carrelé&#10;&#10;Description générée automatiquement">
            <a:extLst>
              <a:ext uri="{FF2B5EF4-FFF2-40B4-BE49-F238E27FC236}">
                <a16:creationId xmlns:a16="http://schemas.microsoft.com/office/drawing/2014/main" xmlns="" id="{E2429DAE-8A13-3F7F-B9EB-386045A27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633" y="249767"/>
            <a:ext cx="2651124" cy="3534833"/>
          </a:xfrm>
          <a:prstGeom prst="rect">
            <a:avLst/>
          </a:prstGeom>
        </p:spPr>
      </p:pic>
      <p:pic>
        <p:nvPicPr>
          <p:cNvPr id="12" name="Image 25" descr="Une image contenant serrure, objets métalliques, fermer&#10;&#10;Description générée automatiquement">
            <a:extLst>
              <a:ext uri="{FF2B5EF4-FFF2-40B4-BE49-F238E27FC236}">
                <a16:creationId xmlns:a16="http://schemas.microsoft.com/office/drawing/2014/main" xmlns="" id="{B77C8D51-B660-8654-B8AE-4768D1CA9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178" y="249767"/>
            <a:ext cx="2651124" cy="353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תמונה 13" descr="תמונה שמכילה ישיבה, מקורה, שחור&#10;&#10;התיאור נוצר באופן אוטומטי">
            <a:extLst>
              <a:ext uri="{FF2B5EF4-FFF2-40B4-BE49-F238E27FC236}">
                <a16:creationId xmlns:a16="http://schemas.microsoft.com/office/drawing/2014/main" xmlns="" id="{056DF5D3-1BEA-CD99-3B5A-D29BDC1C59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6" y="3870475"/>
            <a:ext cx="2869657" cy="2398209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xmlns="" id="{F8032FFD-7BEA-5AE8-B116-0666FB8656B2}"/>
              </a:ext>
            </a:extLst>
          </p:cNvPr>
          <p:cNvSpPr txBox="1">
            <a:spLocks/>
          </p:cNvSpPr>
          <p:nvPr/>
        </p:nvSpPr>
        <p:spPr bwMode="auto">
          <a:xfrm>
            <a:off x="241843" y="552949"/>
            <a:ext cx="6277489" cy="378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rIns="180000"/>
          <a:lstStyle>
            <a:lvl1pPr marL="457200" indent="-457200" eaLnBrk="0" hangingPunct="0">
              <a:spcBef>
                <a:spcPct val="6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914400" indent="-457200" eaLnBrk="0" hangingPunct="0">
              <a:spcBef>
                <a:spcPct val="35000"/>
              </a:spcBef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371600" indent="-457200" eaLnBrk="0" hangingPunct="0">
              <a:spcBef>
                <a:spcPct val="25000"/>
              </a:spcBef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828800" indent="-457200" eaLnBrk="0" hangingPunct="0">
              <a:spcBef>
                <a:spcPct val="25000"/>
              </a:spcBef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286000" indent="-457200" eaLnBrk="0" hangingPunct="0">
              <a:spcBef>
                <a:spcPct val="25000"/>
              </a:spcBef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5000"/>
              </a:spcBef>
              <a:spcAft>
                <a:spcPct val="0"/>
              </a:spcAft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5000"/>
              </a:spcBef>
              <a:spcAft>
                <a:spcPct val="0"/>
              </a:spcAft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5000"/>
              </a:spcBef>
              <a:spcAft>
                <a:spcPct val="0"/>
              </a:spcAft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5000"/>
              </a:spcBef>
              <a:spcAft>
                <a:spcPct val="0"/>
              </a:spcAft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indent="0" algn="l" rtl="0">
              <a:buNone/>
            </a:pPr>
            <a:r>
              <a:rPr lang="en-GB" sz="2800" b="1" u="sng" dirty="0"/>
              <a:t>MVP3000</a:t>
            </a:r>
            <a:r>
              <a:rPr lang="en-GB" sz="1400" b="1" u="sng" dirty="0"/>
              <a:t> - </a:t>
            </a:r>
            <a:r>
              <a:rPr lang="en-GB" b="1" u="sng" dirty="0"/>
              <a:t>New Van Locking solution</a:t>
            </a:r>
          </a:p>
          <a:p>
            <a:pPr algn="l" rtl="0"/>
            <a:r>
              <a:rPr lang="en-GB" sz="1400" dirty="0"/>
              <a:t>For both rear and side doors.</a:t>
            </a:r>
          </a:p>
          <a:p>
            <a:pPr algn="l" rtl="0"/>
            <a:r>
              <a:rPr lang="en-GB" sz="1400" dirty="0"/>
              <a:t>Rigid structure for high defence.</a:t>
            </a:r>
          </a:p>
          <a:p>
            <a:pPr algn="l" rtl="0"/>
            <a:r>
              <a:rPr lang="en-GB" sz="1400" dirty="0"/>
              <a:t>Friendly and fast installation.</a:t>
            </a:r>
          </a:p>
          <a:p>
            <a:pPr algn="l" rtl="0"/>
            <a:r>
              <a:rPr lang="en-GB" sz="1400" dirty="0"/>
              <a:t>User-friendly for end-user.</a:t>
            </a:r>
          </a:p>
          <a:p>
            <a:pPr algn="l" rtl="0"/>
            <a:r>
              <a:rPr lang="en-GB" sz="1400" dirty="0"/>
              <a:t>Includes emergency opening feature.</a:t>
            </a:r>
          </a:p>
          <a:p>
            <a:pPr algn="l" rtl="0"/>
            <a:r>
              <a:rPr lang="en-GB" sz="1400" dirty="0"/>
              <a:t>Suitable for most commercial vehicle models.</a:t>
            </a:r>
            <a:endParaRPr lang="en-US" sz="1400" dirty="0"/>
          </a:p>
          <a:p>
            <a:pPr algn="l" rtl="0"/>
            <a:r>
              <a:rPr lang="en-US" sz="1400" dirty="0"/>
              <a:t>Includes dust shutter.</a:t>
            </a:r>
          </a:p>
          <a:p>
            <a:pPr algn="l" rtl="0"/>
            <a:r>
              <a:rPr lang="en-GB" sz="1400" dirty="0"/>
              <a:t>Sold separately or set of 2 keyed alike.</a:t>
            </a:r>
          </a:p>
          <a:p>
            <a:pPr algn="l" rtl="0"/>
            <a:endParaRPr lang="en-GB" sz="1400" dirty="0"/>
          </a:p>
        </p:txBody>
      </p:sp>
      <p:pic>
        <p:nvPicPr>
          <p:cNvPr id="10" name="Image 8" descr="Une image contenant intérieur&#10;&#10;Description générée automatiquement">
            <a:extLst>
              <a:ext uri="{FF2B5EF4-FFF2-40B4-BE49-F238E27FC236}">
                <a16:creationId xmlns:a16="http://schemas.microsoft.com/office/drawing/2014/main" xmlns="" id="{8CEF1F66-9333-CF2F-43DF-D7EE2062C0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1" y="3870475"/>
            <a:ext cx="1869556" cy="2492741"/>
          </a:xfrm>
          <a:prstGeom prst="rect">
            <a:avLst/>
          </a:prstGeom>
        </p:spPr>
      </p:pic>
      <p:pic>
        <p:nvPicPr>
          <p:cNvPr id="13" name="Image 8" descr="Une image contenant personne, main&#10;&#10;Description générée automatiquement">
            <a:extLst>
              <a:ext uri="{FF2B5EF4-FFF2-40B4-BE49-F238E27FC236}">
                <a16:creationId xmlns:a16="http://schemas.microsoft.com/office/drawing/2014/main" xmlns="" id="{7A7AE092-49FD-E6A8-3852-D09362611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633" y="3826768"/>
            <a:ext cx="1927123" cy="256969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xmlns="" id="{2291D061-B1CD-8B7E-D21D-98C075F12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500" y="3870475"/>
            <a:ext cx="2762135" cy="238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35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4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u="sng" dirty="0">
                <a:solidFill>
                  <a:schemeClr val="tx1"/>
                </a:solidFill>
              </a:rPr>
              <a:t>Multi-Point locking for rear and side doors</a:t>
            </a:r>
            <a:endParaRPr lang="he-IL" sz="2800" u="sng" dirty="0">
              <a:solidFill>
                <a:schemeClr val="tx1"/>
              </a:solidFill>
            </a:endParaRPr>
          </a:p>
        </p:txBody>
      </p:sp>
      <p:sp>
        <p:nvSpPr>
          <p:cNvPr id="32770" name="Content Placeholder 6"/>
          <p:cNvSpPr>
            <a:spLocks noGrp="1"/>
          </p:cNvSpPr>
          <p:nvPr>
            <p:ph sz="half" idx="2"/>
          </p:nvPr>
        </p:nvSpPr>
        <p:spPr>
          <a:xfrm>
            <a:off x="605387" y="1412776"/>
            <a:ext cx="5231852" cy="409207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accent1"/>
              </a:buClr>
              <a:buSzPct val="100000"/>
            </a:pPr>
            <a:r>
              <a:rPr lang="en-US" sz="1400" dirty="0">
                <a:latin typeface="+mj-lt"/>
              </a:rPr>
              <a:t>Locks the rear doors at 3 points</a:t>
            </a:r>
          </a:p>
          <a:p>
            <a:pPr>
              <a:buClr>
                <a:schemeClr val="accent1"/>
              </a:buClr>
              <a:buSzPct val="100000"/>
            </a:pPr>
            <a:r>
              <a:rPr lang="en-US" sz="1400" dirty="0">
                <a:latin typeface="+mj-lt"/>
              </a:rPr>
              <a:t>Prevents opening of the side sliding door</a:t>
            </a:r>
          </a:p>
          <a:p>
            <a:pPr>
              <a:buClr>
                <a:schemeClr val="accent1"/>
              </a:buClr>
              <a:buSzPct val="100000"/>
            </a:pPr>
            <a:r>
              <a:rPr lang="en-US" sz="1400" dirty="0">
                <a:latin typeface="+mj-lt"/>
              </a:rPr>
              <a:t>Totally blends with the exterior of the vehicle</a:t>
            </a:r>
          </a:p>
          <a:p>
            <a:pPr>
              <a:buClr>
                <a:schemeClr val="accent1"/>
              </a:buClr>
              <a:buSzPct val="100000"/>
            </a:pPr>
            <a:r>
              <a:rPr lang="en-US" sz="1400" dirty="0">
                <a:latin typeface="+mj-lt"/>
              </a:rPr>
              <a:t>Integrated micro-switch is optional</a:t>
            </a:r>
            <a:endParaRPr lang="he-IL" sz="1400" dirty="0">
              <a:latin typeface="+mj-lt"/>
            </a:endParaRPr>
          </a:p>
        </p:txBody>
      </p:sp>
      <p:sp>
        <p:nvSpPr>
          <p:cNvPr id="32771" name="Slide Number Placeholder 3"/>
          <p:cNvSpPr txBox="1">
            <a:spLocks noGrp="1"/>
          </p:cNvSpPr>
          <p:nvPr/>
        </p:nvSpPr>
        <p:spPr bwMode="auto">
          <a:xfrm>
            <a:off x="5837239" y="6543675"/>
            <a:ext cx="5175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rtl="0"/>
            <a:fld id="{4374519E-E934-4AD5-A03D-43D0C6F35D62}" type="slidenum">
              <a:rPr lang="he-IL" sz="1200">
                <a:solidFill>
                  <a:schemeClr val="bg1"/>
                </a:solidFill>
                <a:latin typeface="Calibri" pitchFamily="34" charset="0"/>
              </a:rPr>
              <a:pPr algn="ctr" rtl="0"/>
              <a:t>4</a:t>
            </a:fld>
            <a:endParaRPr lang="en-GB" sz="12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6136" y="2331685"/>
            <a:ext cx="3905729" cy="396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7" descr="3-point lock on back door without cover-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31865" y="2501646"/>
            <a:ext cx="2362369" cy="3543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8" descr="3-point lock rear of door-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565" y="3245868"/>
            <a:ext cx="4625867" cy="308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4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u="sng" dirty="0" err="1">
                <a:solidFill>
                  <a:schemeClr val="tx1"/>
                </a:solidFill>
              </a:rPr>
              <a:t>ArmaDLock</a:t>
            </a:r>
            <a:endParaRPr lang="he-IL" sz="2800" u="sng" dirty="0">
              <a:solidFill>
                <a:schemeClr val="tx1"/>
              </a:solidFill>
            </a:endParaRPr>
          </a:p>
        </p:txBody>
      </p:sp>
      <p:sp>
        <p:nvSpPr>
          <p:cNvPr id="33794" name="Content Placeholder 6"/>
          <p:cNvSpPr>
            <a:spLocks noGrp="1"/>
          </p:cNvSpPr>
          <p:nvPr>
            <p:ph sz="half" idx="2"/>
          </p:nvPr>
        </p:nvSpPr>
        <p:spPr>
          <a:xfrm>
            <a:off x="479425" y="1177435"/>
            <a:ext cx="6418039" cy="495141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>
              <a:buClr>
                <a:schemeClr val="accent1"/>
              </a:buClr>
              <a:buSzPct val="100000"/>
            </a:pPr>
            <a:r>
              <a:rPr lang="en-US" sz="1400" dirty="0">
                <a:latin typeface="+mj-lt"/>
              </a:rPr>
              <a:t>Robust </a:t>
            </a:r>
            <a:r>
              <a:rPr lang="en-GB" sz="1400" dirty="0">
                <a:latin typeface="+mj-lt"/>
              </a:rPr>
              <a:t>structure prevents opening of the doors</a:t>
            </a:r>
          </a:p>
          <a:p>
            <a:pPr algn="l" rtl="0">
              <a:buClr>
                <a:schemeClr val="accent1"/>
              </a:buClr>
              <a:buSzPct val="100000"/>
            </a:pPr>
            <a:r>
              <a:rPr lang="en-US" sz="1400" dirty="0">
                <a:latin typeface="+mj-lt"/>
              </a:rPr>
              <a:t>Push-to-lock </a:t>
            </a:r>
            <a:r>
              <a:rPr lang="en-GB" sz="1400" dirty="0">
                <a:latin typeface="+mj-lt"/>
              </a:rPr>
              <a:t>(without use of key).</a:t>
            </a:r>
            <a:endParaRPr lang="en-US" sz="1400" dirty="0">
              <a:latin typeface="+mj-lt"/>
            </a:endParaRPr>
          </a:p>
          <a:p>
            <a:pPr algn="l" rtl="0">
              <a:buClr>
                <a:schemeClr val="accent1"/>
              </a:buClr>
              <a:buSzPct val="100000"/>
            </a:pPr>
            <a:r>
              <a:rPr lang="en-US" sz="1400" dirty="0">
                <a:latin typeface="+mj-lt"/>
              </a:rPr>
              <a:t>Universal </a:t>
            </a:r>
            <a:r>
              <a:rPr lang="en-GB" sz="1400" dirty="0">
                <a:latin typeface="+mj-lt"/>
              </a:rPr>
              <a:t>for all of kind of commercial vans</a:t>
            </a:r>
          </a:p>
          <a:p>
            <a:pPr algn="l" rtl="0">
              <a:buClr>
                <a:schemeClr val="accent1"/>
              </a:buClr>
              <a:buSzPct val="100000"/>
            </a:pPr>
            <a:r>
              <a:rPr lang="en-GB" sz="1400" dirty="0">
                <a:latin typeface="+mj-lt"/>
              </a:rPr>
              <a:t>Fast installation</a:t>
            </a:r>
            <a:endParaRPr lang="en-US" sz="1400" dirty="0">
              <a:latin typeface="+mj-lt"/>
            </a:endParaRPr>
          </a:p>
          <a:p>
            <a:pPr algn="l" rtl="0">
              <a:buClr>
                <a:schemeClr val="accent1"/>
              </a:buClr>
              <a:buSzPct val="100000"/>
            </a:pPr>
            <a:r>
              <a:rPr lang="en-GB" sz="1400" dirty="0">
                <a:latin typeface="+mj-lt"/>
              </a:rPr>
              <a:t>Key retaining and key-to-lock versions are possible</a:t>
            </a:r>
          </a:p>
          <a:p>
            <a:pPr algn="l" rtl="0">
              <a:buClr>
                <a:schemeClr val="accent1"/>
              </a:buClr>
              <a:buSzPct val="100000"/>
            </a:pPr>
            <a:r>
              <a:rPr lang="en-GB" sz="1400" dirty="0">
                <a:latin typeface="+mj-lt"/>
              </a:rPr>
              <a:t>Can be used for many other applications</a:t>
            </a:r>
            <a:endParaRPr lang="he-IL" sz="1400" dirty="0">
              <a:latin typeface="+mj-lt"/>
            </a:endParaRPr>
          </a:p>
        </p:txBody>
      </p:sp>
      <p:sp>
        <p:nvSpPr>
          <p:cNvPr id="33795" name="Slide Number Placeholder 3"/>
          <p:cNvSpPr txBox="1">
            <a:spLocks noGrp="1"/>
          </p:cNvSpPr>
          <p:nvPr/>
        </p:nvSpPr>
        <p:spPr bwMode="auto">
          <a:xfrm>
            <a:off x="5837239" y="6543675"/>
            <a:ext cx="5175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rtl="0"/>
            <a:fld id="{B38512CE-4A45-4B91-A274-3DAF5F2C0BDD}" type="slidenum">
              <a:rPr lang="he-IL" sz="1200">
                <a:solidFill>
                  <a:schemeClr val="bg1"/>
                </a:solidFill>
                <a:latin typeface="Calibri" pitchFamily="34" charset="0"/>
              </a:rPr>
              <a:pPr algn="ctr" rtl="0"/>
              <a:t>5</a:t>
            </a:fld>
            <a:endParaRPr lang="en-GB" sz="12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3796" name="Picture 8" descr="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5684" y="3741918"/>
            <a:ext cx="3117715" cy="231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9658" y="4190505"/>
            <a:ext cx="6457981" cy="193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11" descr="DSC065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5486" y="360014"/>
            <a:ext cx="4629448" cy="347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LASSIFICATION" val="Confidential"/>
</p:tagLst>
</file>

<file path=ppt/theme/theme1.xml><?xml version="1.0" encoding="utf-8"?>
<a:theme xmlns:a="http://schemas.openxmlformats.org/drawingml/2006/main" name="ASSA ABLOY">
  <a:themeElements>
    <a:clrScheme name="ASSA ABLOY_Colors">
      <a:dk1>
        <a:sysClr val="windowText" lastClr="000000"/>
      </a:dk1>
      <a:lt1>
        <a:sysClr val="window" lastClr="FFFFFF"/>
      </a:lt1>
      <a:dk2>
        <a:srgbClr val="45637A"/>
      </a:dk2>
      <a:lt2>
        <a:srgbClr val="FFFFFF"/>
      </a:lt2>
      <a:accent1>
        <a:srgbClr val="00A0D0"/>
      </a:accent1>
      <a:accent2>
        <a:srgbClr val="C3C4BE"/>
      </a:accent2>
      <a:accent3>
        <a:srgbClr val="45637A"/>
      </a:accent3>
      <a:accent4>
        <a:srgbClr val="A7B8B4"/>
      </a:accent4>
      <a:accent5>
        <a:srgbClr val="70927A"/>
      </a:accent5>
      <a:accent6>
        <a:srgbClr val="80686F"/>
      </a:accent6>
      <a:hlink>
        <a:srgbClr val="45637A"/>
      </a:hlink>
      <a:folHlink>
        <a:srgbClr val="45637A"/>
      </a:folHlink>
    </a:clrScheme>
    <a:fontScheme name="ASSA ABLOY_Colors">
      <a:majorFont>
        <a:latin typeface="Verdana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14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400" dirty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custClrLst>
    <a:custClr name="ASSA ABLOY Blue">
      <a:srgbClr val="00A0D0"/>
    </a:custClr>
    <a:custClr name="ASSA ABLOY Silver">
      <a:srgbClr val="C3C4BE"/>
    </a:custClr>
    <a:custClr name="ASSA ABLOY Orange">
      <a:srgbClr val="E0684B"/>
    </a:custClr>
    <a:custClr name="ASSA ABLOY Dark Green">
      <a:srgbClr val="70927A"/>
    </a:custClr>
    <a:custClr name="ASSA ABLOY Dark Blue">
      <a:srgbClr val="45637A"/>
    </a:custClr>
    <a:custClr name="ASSA ABLOY Green">
      <a:srgbClr val="A7B8B4"/>
    </a:custClr>
    <a:custClr name="ASSA ABLOY Brown">
      <a:srgbClr val="80686F"/>
    </a:custClr>
    <a:custClr name="ASSA ABLOY Red">
      <a:srgbClr val="983222"/>
    </a:custClr>
    <a:custClr name="ASSA ABLOY Beige">
      <a:srgbClr val="AA9C8F"/>
    </a:custClr>
    <a:custClr name="ASSA ABLOY Yellow">
      <a:srgbClr val="F2DF74"/>
    </a:custClr>
    <a:custClr name="ASSA ABLOY Sustainability Green">
      <a:srgbClr val="689C41"/>
    </a:custClr>
  </a:custClrLst>
  <a:extLst>
    <a:ext uri="{05A4C25C-085E-4340-85A3-A5531E510DB2}">
      <thm15:themeFamily xmlns:thm15="http://schemas.microsoft.com/office/thememl/2012/main" xmlns="" name="ASSA ABLOY.potx" id="{BADE628A-01EE-469D-A7F2-F253814FED85}" vid="{C994CACC-5915-402F-8DC5-2F23D98789EC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11194</TotalTime>
  <Words>180</Words>
  <Application>Microsoft Office PowerPoint</Application>
  <PresentationFormat>Произвольный</PresentationFormat>
  <Paragraphs>35</Paragraphs>
  <Slides>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7" baseType="lpstr">
      <vt:lpstr>ASSA ABLOY</vt:lpstr>
      <vt:lpstr>think-cell Slide</vt:lpstr>
      <vt:lpstr>Презентация PowerPoint</vt:lpstr>
      <vt:lpstr>Презентация PowerPoint</vt:lpstr>
      <vt:lpstr>Презентация PowerPoint</vt:lpstr>
      <vt:lpstr>Multi-Point locking for rear and side doors</vt:lpstr>
      <vt:lpstr>ArmaDLock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Mechanical Core short term initiatives for 2022</dc:title>
  <dc:creator>Edelman, Tal</dc:creator>
  <cp:lastModifiedBy>tymur_b</cp:lastModifiedBy>
  <cp:revision>9</cp:revision>
  <dcterms:created xsi:type="dcterms:W3CDTF">2022-09-08T11:07:22Z</dcterms:created>
  <dcterms:modified xsi:type="dcterms:W3CDTF">2023-10-25T09:49:00Z</dcterms:modified>
</cp:coreProperties>
</file>